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3" r:id="rId5"/>
    <p:sldId id="278" r:id="rId6"/>
    <p:sldId id="276" r:id="rId7"/>
    <p:sldId id="275" r:id="rId8"/>
    <p:sldId id="279" r:id="rId9"/>
    <p:sldId id="264" r:id="rId10"/>
    <p:sldId id="281" r:id="rId11"/>
    <p:sldId id="277" r:id="rId12"/>
    <p:sldId id="271" r:id="rId13"/>
    <p:sldId id="272" r:id="rId14"/>
    <p:sldId id="273" r:id="rId15"/>
    <p:sldId id="265" r:id="rId16"/>
    <p:sldId id="266" r:id="rId17"/>
    <p:sldId id="267" r:id="rId18"/>
    <p:sldId id="268" r:id="rId19"/>
    <p:sldId id="269" r:id="rId20"/>
    <p:sldId id="270" r:id="rId21"/>
    <p:sldId id="274" r:id="rId22"/>
    <p:sldId id="258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719"/>
    <a:srgbClr val="FCE6EA"/>
    <a:srgbClr val="FF7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6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3251415"/>
            <a:ext cx="9144000" cy="3175000"/>
          </a:xfrm>
          <a:prstGeom prst="rect">
            <a:avLst/>
          </a:prstGeom>
          <a:solidFill>
            <a:srgbClr val="FCE6E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44612" y="3088898"/>
            <a:ext cx="1854777" cy="162517"/>
          </a:xfrm>
          <a:prstGeom prst="rect">
            <a:avLst/>
          </a:prstGeom>
          <a:solidFill>
            <a:srgbClr val="CC171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Ravneberghaugen_logo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40" y="-160402"/>
            <a:ext cx="4999720" cy="3533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3575"/>
            <a:ext cx="7772400" cy="2479051"/>
          </a:xfrm>
        </p:spPr>
        <p:txBody>
          <a:bodyPr anchor="t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841"/>
            <a:ext cx="6807475" cy="79055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6809"/>
            <a:ext cx="8229600" cy="46816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" name="Picture 5" descr="Ravneberghaugen_logo-symbol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84" y="163550"/>
            <a:ext cx="884542" cy="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avneberghaugen_logo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27" y="5155687"/>
            <a:ext cx="1602691" cy="11755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63841"/>
            <a:ext cx="6807475" cy="79055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54391"/>
            <a:ext cx="68074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971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74326"/>
            <a:ext cx="8229600" cy="69737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38486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5" name="Picture 4" descr="Ravneberghaugen_logo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27" y="165388"/>
            <a:ext cx="1602691" cy="117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528475" y="6042891"/>
            <a:ext cx="4538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err="1" smtClean="0">
                <a:latin typeface="Cambria"/>
                <a:cs typeface="Cambria"/>
              </a:rPr>
              <a:t>Ravneberghaugen</a:t>
            </a:r>
            <a:r>
              <a:rPr lang="en-US" sz="1400" b="0" dirty="0" smtClean="0">
                <a:latin typeface="Cambria"/>
                <a:cs typeface="Cambria"/>
              </a:rPr>
              <a:t>, </a:t>
            </a:r>
            <a:r>
              <a:rPr lang="en-US" sz="1400" b="0" dirty="0" err="1" smtClean="0">
                <a:latin typeface="Cambria"/>
                <a:cs typeface="Cambria"/>
              </a:rPr>
              <a:t>senter</a:t>
            </a:r>
            <a:r>
              <a:rPr lang="en-US" sz="1400" b="0" dirty="0" smtClean="0">
                <a:latin typeface="Cambria"/>
                <a:cs typeface="Cambria"/>
              </a:rPr>
              <a:t> for </a:t>
            </a:r>
            <a:r>
              <a:rPr lang="en-US" sz="1400" b="0" dirty="0" err="1" smtClean="0">
                <a:latin typeface="Cambria"/>
                <a:cs typeface="Cambria"/>
              </a:rPr>
              <a:t>mestring</a:t>
            </a:r>
            <a:r>
              <a:rPr lang="en-US" sz="1400" b="0" dirty="0" smtClean="0">
                <a:latin typeface="Cambria"/>
                <a:cs typeface="Cambria"/>
              </a:rPr>
              <a:t> </a:t>
            </a:r>
            <a:r>
              <a:rPr lang="en-US" sz="1400" b="0" dirty="0" err="1" smtClean="0">
                <a:latin typeface="Cambria"/>
                <a:cs typeface="Cambria"/>
              </a:rPr>
              <a:t>og</a:t>
            </a:r>
            <a:r>
              <a:rPr lang="en-US" sz="1400" b="0" baseline="0" dirty="0" smtClean="0">
                <a:latin typeface="Cambria"/>
                <a:cs typeface="Cambria"/>
              </a:rPr>
              <a:t> </a:t>
            </a:r>
            <a:r>
              <a:rPr lang="en-US" sz="1400" b="0" dirty="0" err="1" smtClean="0">
                <a:latin typeface="Cambria"/>
                <a:cs typeface="Cambria"/>
              </a:rPr>
              <a:t>rehabilitering</a:t>
            </a:r>
            <a:endParaRPr lang="en-US" sz="1400" b="0" dirty="0" smtClean="0">
              <a:latin typeface="Cambria"/>
              <a:cs typeface="Cambri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63841"/>
            <a:ext cx="6807475" cy="79055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56810"/>
            <a:ext cx="8229600" cy="44836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618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0" y="6412433"/>
            <a:ext cx="9144000" cy="445567"/>
          </a:xfrm>
          <a:prstGeom prst="rect">
            <a:avLst/>
          </a:prstGeom>
          <a:solidFill>
            <a:srgbClr val="CC171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Ravneberghaugen_ppt_element_0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34912"/>
            <a:ext cx="9144000" cy="9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8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3575"/>
            <a:ext cx="7772400" cy="2584133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Tilbudet</a:t>
            </a:r>
            <a:r>
              <a:rPr lang="en-US" sz="4400" dirty="0" smtClean="0"/>
              <a:t> til kreftpasienter</a:t>
            </a:r>
            <a:br>
              <a:rPr lang="en-US" sz="4400" dirty="0" smtClean="0"/>
            </a:br>
            <a:r>
              <a:rPr lang="nb-NO" sz="2200" dirty="0" smtClean="0"/>
              <a:t>Presentasjon</a:t>
            </a:r>
            <a:r>
              <a:rPr lang="en-US" sz="2200" dirty="0" smtClean="0"/>
              <a:t> 11.3.2019  på møte med </a:t>
            </a:r>
            <a:r>
              <a:rPr lang="en-US" sz="2200" dirty="0" err="1" smtClean="0"/>
              <a:t>kreftkoordinatorer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b="0" dirty="0">
                <a:solidFill>
                  <a:srgbClr val="C00000"/>
                </a:solidFill>
                <a:latin typeface="Calibri"/>
              </a:rPr>
              <a:t>T</a:t>
            </a:r>
            <a:r>
              <a:rPr lang="en-US" b="0" dirty="0" smtClean="0">
                <a:solidFill>
                  <a:srgbClr val="C00000"/>
                </a:solidFill>
                <a:latin typeface="Calibri"/>
              </a:rPr>
              <a:t>verrfaglig </a:t>
            </a:r>
            <a:r>
              <a:rPr lang="nb-NO" b="0" dirty="0" smtClean="0">
                <a:solidFill>
                  <a:srgbClr val="C00000"/>
                </a:solidFill>
                <a:latin typeface="Calibri"/>
                <a:cs typeface="+mj-cs"/>
              </a:rPr>
              <a:t>spesialisert</a:t>
            </a:r>
            <a:r>
              <a:rPr lang="en-US" b="0" dirty="0" smtClean="0">
                <a:solidFill>
                  <a:srgbClr val="C00000"/>
                </a:solidFill>
                <a:latin typeface="Calibri"/>
                <a:cs typeface="+mj-cs"/>
              </a:rPr>
              <a:t> rehabilitering (TSR)</a:t>
            </a:r>
            <a:br>
              <a:rPr lang="en-US" b="0" dirty="0" smtClean="0">
                <a:solidFill>
                  <a:srgbClr val="C00000"/>
                </a:solidFill>
                <a:latin typeface="Calibri"/>
                <a:cs typeface="+mj-cs"/>
              </a:rPr>
            </a:br>
            <a:r>
              <a:rPr lang="en-US" b="0" dirty="0">
                <a:solidFill>
                  <a:srgbClr val="C00000"/>
                </a:solidFill>
                <a:latin typeface="Calibri"/>
                <a:cs typeface="+mj-cs"/>
              </a:rPr>
              <a:t/>
            </a:r>
            <a:br>
              <a:rPr lang="en-US" b="0" dirty="0">
                <a:solidFill>
                  <a:srgbClr val="C00000"/>
                </a:solidFill>
                <a:latin typeface="Calibri"/>
                <a:cs typeface="+mj-cs"/>
              </a:rPr>
            </a:br>
            <a:r>
              <a:rPr lang="en-US" sz="2200" b="0" dirty="0">
                <a:solidFill>
                  <a:srgbClr val="C00000"/>
                </a:solidFill>
                <a:latin typeface="Calibri"/>
              </a:rPr>
              <a:t>www.ravneberghaugen.no</a:t>
            </a:r>
            <a:r>
              <a:rPr lang="en-US" b="0" dirty="0">
                <a:solidFill>
                  <a:srgbClr val="C00000"/>
                </a:solidFill>
                <a:latin typeface="Calibri"/>
                <a:cs typeface="+mj-cs"/>
              </a:rPr>
              <a:t/>
            </a:r>
            <a:br>
              <a:rPr lang="en-US" b="0" dirty="0">
                <a:solidFill>
                  <a:srgbClr val="C00000"/>
                </a:solidFill>
                <a:latin typeface="Calibri"/>
                <a:cs typeface="+mj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40778"/>
            <a:ext cx="8229600" cy="641838"/>
          </a:xfrm>
        </p:spPr>
        <p:txBody>
          <a:bodyPr>
            <a:normAutofit/>
          </a:bodyPr>
          <a:lstStyle/>
          <a:p>
            <a:r>
              <a:rPr lang="nb-NO" sz="2800" dirty="0" smtClean="0"/>
              <a:t>Presentasjon av ukeplan: fellesaktiviteter</a:t>
            </a:r>
            <a:endParaRPr lang="nb-NO" sz="2800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762641"/>
              </p:ext>
            </p:extLst>
          </p:nvPr>
        </p:nvGraphicFramePr>
        <p:xfrm>
          <a:off x="360484" y="1582619"/>
          <a:ext cx="8493370" cy="4739050"/>
        </p:xfrm>
        <a:graphic>
          <a:graphicData uri="http://schemas.openxmlformats.org/drawingml/2006/table">
            <a:tbl>
              <a:tblPr firstRow="1"/>
              <a:tblGrid>
                <a:gridCol w="399189">
                  <a:extLst>
                    <a:ext uri="{9D8B030D-6E8A-4147-A177-3AD203B41FA5}">
                      <a16:colId xmlns:a16="http://schemas.microsoft.com/office/drawing/2014/main" val="1538360872"/>
                    </a:ext>
                  </a:extLst>
                </a:gridCol>
                <a:gridCol w="1155098">
                  <a:extLst>
                    <a:ext uri="{9D8B030D-6E8A-4147-A177-3AD203B41FA5}">
                      <a16:colId xmlns:a16="http://schemas.microsoft.com/office/drawing/2014/main" val="1345941932"/>
                    </a:ext>
                  </a:extLst>
                </a:gridCol>
                <a:gridCol w="1156797">
                  <a:extLst>
                    <a:ext uri="{9D8B030D-6E8A-4147-A177-3AD203B41FA5}">
                      <a16:colId xmlns:a16="http://schemas.microsoft.com/office/drawing/2014/main" val="2665893276"/>
                    </a:ext>
                  </a:extLst>
                </a:gridCol>
                <a:gridCol w="1156797">
                  <a:extLst>
                    <a:ext uri="{9D8B030D-6E8A-4147-A177-3AD203B41FA5}">
                      <a16:colId xmlns:a16="http://schemas.microsoft.com/office/drawing/2014/main" val="3277389875"/>
                    </a:ext>
                  </a:extLst>
                </a:gridCol>
                <a:gridCol w="1156797">
                  <a:extLst>
                    <a:ext uri="{9D8B030D-6E8A-4147-A177-3AD203B41FA5}">
                      <a16:colId xmlns:a16="http://schemas.microsoft.com/office/drawing/2014/main" val="836539312"/>
                    </a:ext>
                  </a:extLst>
                </a:gridCol>
                <a:gridCol w="1156797">
                  <a:extLst>
                    <a:ext uri="{9D8B030D-6E8A-4147-A177-3AD203B41FA5}">
                      <a16:colId xmlns:a16="http://schemas.microsoft.com/office/drawing/2014/main" val="3254839968"/>
                    </a:ext>
                  </a:extLst>
                </a:gridCol>
                <a:gridCol w="1156797">
                  <a:extLst>
                    <a:ext uri="{9D8B030D-6E8A-4147-A177-3AD203B41FA5}">
                      <a16:colId xmlns:a16="http://schemas.microsoft.com/office/drawing/2014/main" val="1182575243"/>
                    </a:ext>
                  </a:extLst>
                </a:gridCol>
                <a:gridCol w="1155098">
                  <a:extLst>
                    <a:ext uri="{9D8B030D-6E8A-4147-A177-3AD203B41FA5}">
                      <a16:colId xmlns:a16="http://schemas.microsoft.com/office/drawing/2014/main" val="2643119787"/>
                    </a:ext>
                  </a:extLst>
                </a:gridCol>
              </a:tblGrid>
              <a:tr h="157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Mandag 11.03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Tirsdag  12.03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Onsdag 13.03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Torsdag 14.03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Fredag 15.03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Lørdag 16.03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Søndag 17.03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887567"/>
                  </a:ext>
                </a:extLst>
              </a:tr>
              <a:tr h="3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08.30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08.30-9.15 Frokost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8.30-9.15 Frokost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8.30-9.15 Frokost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08.30-9.15 Frokost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08.30-9.15Frokost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8.45-9.30 Frokost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8.45-9.30 Frokost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505361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832602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09.30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Undervisning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938098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Tema: fatigue</a:t>
                      </a: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Undervisning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839139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Tema: Kost og helse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Gruppetrening</a:t>
                      </a: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Dialoggruppe</a:t>
                      </a: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Gruppetrening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971574"/>
                  </a:ext>
                </a:extLst>
              </a:tr>
              <a:tr h="311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10.40 </a:t>
                      </a: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Basseng </a:t>
                      </a:r>
                      <a:r>
                        <a:rPr lang="nb-NO" sz="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Aktivitetsregulering</a:t>
                      </a: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908172"/>
                  </a:ext>
                </a:extLst>
              </a:tr>
              <a:tr h="309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Fellestrim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Fellestrim      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Fellestrim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Fellestrim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Fysioterapeut tilstede i </a:t>
                      </a:r>
                      <a:r>
                        <a:rPr lang="nb-NO" sz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treningsalen</a:t>
                      </a: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11.30-12.15</a:t>
                      </a: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021062"/>
                  </a:ext>
                </a:extLst>
              </a:tr>
              <a:tr h="309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Lunsj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12.15 Fellestrim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12.15 Fellestrim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72028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Lunsj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Lunsj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970213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Mindfulness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620584"/>
                  </a:ext>
                </a:extLst>
              </a:tr>
              <a:tr h="464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Tur/uteaktivitet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Mediyoga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Avspenning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Middag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Middag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990510"/>
                  </a:ext>
                </a:extLst>
              </a:tr>
              <a:tr h="3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(Egentrening)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Aktivitet i aktivitetsstove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50388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195534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88295"/>
                  </a:ext>
                </a:extLst>
              </a:tr>
              <a:tr h="283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15.30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Middag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Middag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Middag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Middag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Middag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00" marR="45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832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81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Løftgruppen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B</a:t>
            </a:r>
            <a:r>
              <a:rPr lang="nb-NO" sz="2000" dirty="0" smtClean="0"/>
              <a:t>lir </a:t>
            </a:r>
            <a:r>
              <a:rPr lang="nb-NO" sz="2000" dirty="0"/>
              <a:t>søkt inn via fastlege direkte fra </a:t>
            </a:r>
            <a:r>
              <a:rPr lang="nb-NO" sz="2000" dirty="0" smtClean="0"/>
              <a:t>hjemmet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Gruppetilbud med individuell oppfølging, men sammen med pasienter med også andre diagnoser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Lavere funksjonsnivå enn mestringsgruppen og kan være over yrkesaktiv alder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Ofte sammensatt sykdomsbilde og flere tilleggsdiagnoser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Tilbudet er satt </a:t>
            </a:r>
            <a:r>
              <a:rPr lang="nb-NO" sz="2000" dirty="0"/>
              <a:t>sammen av det helhetlige </a:t>
            </a:r>
            <a:r>
              <a:rPr lang="nb-NO" sz="2000" dirty="0" smtClean="0"/>
              <a:t>tilbudet;  </a:t>
            </a:r>
            <a:r>
              <a:rPr lang="nb-NO" sz="2000" dirty="0"/>
              <a:t>bygd på forskning, pasienterfaringer og </a:t>
            </a:r>
            <a:r>
              <a:rPr lang="nb-NO" sz="2000" dirty="0" smtClean="0"/>
              <a:t> ut fra den </a:t>
            </a:r>
            <a:r>
              <a:rPr lang="nb-NO" sz="2000" dirty="0"/>
              <a:t>enkeltes </a:t>
            </a:r>
            <a:r>
              <a:rPr lang="nb-NO" sz="2000" dirty="0" smtClean="0"/>
              <a:t>behov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Aktiviteter som fellestrim, bassengtrening, fellestur, ulike undervisninger og grupper ( styrketrening, balansetrening, avspenning, dialog-gruppe)</a:t>
            </a:r>
            <a:endParaRPr lang="nb-NO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218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400" dirty="0" smtClean="0"/>
              <a:t>Fysioterapeuter: individuell behandling og  tilpasset egentreningsprogram</a:t>
            </a:r>
            <a:endParaRPr lang="nb-NO" sz="2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8" y="145415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28350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Ergoterapeuter: støttesamtaler med fokus på ressurser, hverdagsaktivitet, ADL og aktivitetsregulering  </a:t>
            </a:r>
            <a:endParaRPr lang="nb-NO" sz="2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8" y="145415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489761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Sykepleiere og legespesialist: medisinsk oppfølging, veiledning og omsorg</a:t>
            </a:r>
            <a:endParaRPr lang="nb-NO" sz="2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8" y="145415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19738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Helsefremmende kosthold – eget produksjonskjøkken som kan møte den enkeltes individuelle behov</a:t>
            </a:r>
            <a:endParaRPr lang="nb-NO" sz="2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6" y="1457325"/>
            <a:ext cx="7022307" cy="4681538"/>
          </a:xfrm>
        </p:spPr>
      </p:pic>
    </p:spTree>
    <p:extLst>
      <p:ext uri="{BB962C8B-B14F-4D97-AF65-F5344CB8AC3E}">
        <p14:creationId xmlns:p14="http://schemas.microsoft.com/office/powerpoint/2010/main" val="146956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Uterehabilitering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600" dirty="0" smtClean="0"/>
              <a:t>Mange av </a:t>
            </a:r>
            <a:r>
              <a:rPr lang="nb-NO" sz="2600" dirty="0"/>
              <a:t>aktivitetene foregår i tilrettelagte turløyper på området og vi har ulike varierte aktiviteter </a:t>
            </a:r>
            <a:r>
              <a:rPr lang="nb-NO" sz="2600" dirty="0" smtClean="0"/>
              <a:t>som turer, </a:t>
            </a:r>
            <a:r>
              <a:rPr lang="nb-NO" sz="2600" dirty="0"/>
              <a:t>bueskyting, hesteskokasting, boccia etc</a:t>
            </a:r>
            <a:r>
              <a:rPr lang="nb-NO" sz="2600" dirty="0" smtClean="0"/>
              <a:t>.</a:t>
            </a:r>
          </a:p>
          <a:p>
            <a:r>
              <a:rPr lang="nb-NO" sz="2600" dirty="0" smtClean="0"/>
              <a:t> </a:t>
            </a:r>
            <a:r>
              <a:rPr lang="nb-NO" sz="2600" dirty="0"/>
              <a:t/>
            </a:r>
            <a:br>
              <a:rPr lang="nb-NO" sz="2600" dirty="0"/>
            </a:br>
            <a:r>
              <a:rPr lang="nb-NO" sz="2600" dirty="0" smtClean="0"/>
              <a:t>Definisjon</a:t>
            </a:r>
            <a:r>
              <a:rPr lang="nb-NO" sz="2600" dirty="0"/>
              <a:t>: </a:t>
            </a:r>
            <a:r>
              <a:rPr lang="nb-NO" sz="2600" dirty="0">
                <a:latin typeface="Calibri" panose="020F0502020204030204" pitchFamily="34" charset="0"/>
              </a:rPr>
              <a:t>«Uterehabilitering er en særlig form for rehabilitering hvor siktemålet er å utløse de (re)habiliterende prosesser og muligheter i møtet med naturen gjennom bevegelse og nærvær i natur». </a:t>
            </a:r>
            <a:endParaRPr lang="nb-NO" sz="2600" dirty="0" smtClean="0">
              <a:latin typeface="Calibri" panose="020F0502020204030204" pitchFamily="34" charset="0"/>
            </a:endParaRPr>
          </a:p>
          <a:p>
            <a:r>
              <a:rPr lang="nb-NO" sz="2600" dirty="0">
                <a:latin typeface="Calibri" panose="020F0502020204030204" pitchFamily="34" charset="0"/>
              </a:rPr>
              <a:t/>
            </a:r>
            <a:br>
              <a:rPr lang="nb-NO" sz="2600" dirty="0">
                <a:latin typeface="Calibri" panose="020F0502020204030204" pitchFamily="34" charset="0"/>
              </a:rPr>
            </a:br>
            <a:r>
              <a:rPr lang="nb-NO" sz="2600" dirty="0">
                <a:latin typeface="Calibri" panose="020F0502020204030204" pitchFamily="34" charset="0"/>
              </a:rPr>
              <a:t>Målet er å gjøre </a:t>
            </a:r>
            <a:r>
              <a:rPr lang="nb-NO" sz="2600" dirty="0" smtClean="0">
                <a:latin typeface="Calibri" panose="020F0502020204030204" pitchFamily="34" charset="0"/>
              </a:rPr>
              <a:t>uteaktivitetene </a:t>
            </a:r>
            <a:r>
              <a:rPr lang="nb-NO" sz="2600" dirty="0">
                <a:latin typeface="Calibri" panose="020F0502020204030204" pitchFamily="34" charset="0"/>
              </a:rPr>
              <a:t>så </a:t>
            </a:r>
            <a:r>
              <a:rPr lang="nb-NO" sz="2600" dirty="0" smtClean="0">
                <a:latin typeface="Calibri" panose="020F0502020204030204" pitchFamily="34" charset="0"/>
              </a:rPr>
              <a:t>enkle </a:t>
            </a:r>
            <a:r>
              <a:rPr lang="nb-NO" sz="2600" dirty="0">
                <a:latin typeface="Calibri" panose="020F0502020204030204" pitchFamily="34" charset="0"/>
              </a:rPr>
              <a:t>og fokusere på noe </a:t>
            </a:r>
            <a:r>
              <a:rPr lang="nb-NO" sz="2600" dirty="0" smtClean="0">
                <a:latin typeface="Calibri" panose="020F0502020204030204" pitchFamily="34" charset="0"/>
              </a:rPr>
              <a:t>en </a:t>
            </a:r>
            <a:r>
              <a:rPr lang="nb-NO" sz="2600" dirty="0">
                <a:latin typeface="Calibri" panose="020F0502020204030204" pitchFamily="34" charset="0"/>
              </a:rPr>
              <a:t>kan gjøre hjemme uten store tiltak</a:t>
            </a:r>
            <a:endParaRPr lang="nb-NO" sz="2600" dirty="0"/>
          </a:p>
        </p:txBody>
      </p:sp>
    </p:spTree>
    <p:extLst>
      <p:ext uri="{BB962C8B-B14F-4D97-AF65-F5344CB8AC3E}">
        <p14:creationId xmlns:p14="http://schemas.microsoft.com/office/powerpoint/2010/main" val="250018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Mestring, bevegelsesglede og deltagelse </a:t>
            </a:r>
            <a:endParaRPr lang="nb-NO" sz="2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64" y="145415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8810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63841"/>
            <a:ext cx="6807475" cy="1375974"/>
          </a:xfrm>
        </p:spPr>
        <p:txBody>
          <a:bodyPr>
            <a:normAutofit fontScale="90000"/>
          </a:bodyPr>
          <a:lstStyle/>
          <a:p>
            <a:r>
              <a:rPr lang="nb-NO" sz="2200" dirty="0"/>
              <a:t>Naturen som samtalested, </a:t>
            </a:r>
            <a:r>
              <a:rPr lang="nb-NO" sz="2200" dirty="0" smtClean="0"/>
              <a:t>-  </a:t>
            </a:r>
            <a:r>
              <a:rPr lang="nb-NO" sz="2200" dirty="0"/>
              <a:t>dialog og refleksjon</a:t>
            </a:r>
            <a:br>
              <a:rPr lang="nb-NO" sz="2200" dirty="0"/>
            </a:br>
            <a:r>
              <a:rPr lang="nb-NO" sz="2200" dirty="0" smtClean="0"/>
              <a:t>gir </a:t>
            </a:r>
            <a:r>
              <a:rPr lang="nb-NO" sz="2200" dirty="0"/>
              <a:t>rom for livsstilsendringer og </a:t>
            </a:r>
            <a:r>
              <a:rPr lang="nb-NO" sz="2200" dirty="0" smtClean="0"/>
              <a:t>mestring.</a:t>
            </a:r>
            <a:br>
              <a:rPr lang="nb-NO" sz="2200" dirty="0" smtClean="0"/>
            </a:br>
            <a:r>
              <a:rPr lang="nb-NO" sz="2200" dirty="0" smtClean="0"/>
              <a:t>Vi har </a:t>
            </a:r>
            <a:r>
              <a:rPr lang="nb-NO" sz="2200" dirty="0"/>
              <a:t>fokus på det langsomme naturnærværet for ro og </a:t>
            </a:r>
            <a:r>
              <a:rPr lang="nb-NO" sz="2200" dirty="0" smtClean="0"/>
              <a:t>balanse etter kreftsykdom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87" y="2189163"/>
            <a:ext cx="5686425" cy="3790950"/>
          </a:xfrm>
        </p:spPr>
      </p:pic>
    </p:spTree>
    <p:extLst>
      <p:ext uri="{BB962C8B-B14F-4D97-AF65-F5344CB8AC3E}">
        <p14:creationId xmlns:p14="http://schemas.microsoft.com/office/powerpoint/2010/main" val="95553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Kunst og kultur, viktig del av rehabiliteringen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Ord og musikk kan åpne nye sjelelige landskap, skape orden av kaos og være forløsende i situasjoner hvor mennesker er i endring (jmf. Helge Torvund).</a:t>
            </a:r>
          </a:p>
          <a:p>
            <a:r>
              <a:rPr lang="nb-NO" dirty="0"/>
              <a:t>Kunstutstillinger, forfatterbesøk, musikkopplevelser er en viktig del av opplegget</a:t>
            </a:r>
          </a:p>
          <a:p>
            <a:r>
              <a:rPr lang="nb-NO" dirty="0"/>
              <a:t>Rehabilitering handler om å finne </a:t>
            </a:r>
            <a:r>
              <a:rPr lang="nb-NO" u="sng" dirty="0"/>
              <a:t>nye tenkemåter</a:t>
            </a:r>
            <a:r>
              <a:rPr lang="nb-NO" dirty="0"/>
              <a:t>, se nye muligheter og kunne velge nye strategier for å håndtere en endret livssituasjon pga </a:t>
            </a:r>
            <a:r>
              <a:rPr lang="nb-NO" dirty="0" smtClean="0"/>
              <a:t>kreftsykdom, seinskader </a:t>
            </a:r>
            <a:r>
              <a:rPr lang="nb-NO" dirty="0"/>
              <a:t>og plager. </a:t>
            </a:r>
          </a:p>
          <a:p>
            <a:r>
              <a:rPr lang="nb-NO" dirty="0"/>
              <a:t>E</a:t>
            </a:r>
            <a:r>
              <a:rPr lang="nb-NO" dirty="0" smtClean="0"/>
              <a:t>n </a:t>
            </a:r>
            <a:r>
              <a:rPr lang="nb-NO" dirty="0"/>
              <a:t>bred helhetlig tverrfaglig tilnærming hvor kunstopplevelser og skapende opplevelser er </a:t>
            </a:r>
            <a:r>
              <a:rPr lang="nb-NO" dirty="0" smtClean="0"/>
              <a:t>integrert, kan </a:t>
            </a:r>
            <a:r>
              <a:rPr lang="nb-NO" dirty="0"/>
              <a:t>gi gode resultater ved å hente fram «skjulte» ressurser hos pasientene. Eks. lesering, lek med farger, strikke-kveld etc.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935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846" y="663841"/>
            <a:ext cx="7022307" cy="79055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Ravneberghaugen, er en privat ideell </a:t>
            </a:r>
            <a:r>
              <a:rPr lang="nb-NO" sz="2000" dirty="0" smtClean="0"/>
              <a:t>stiftelse med driftsavtale med Helse Vest på 34 plasser på døgn og 8 på dag</a:t>
            </a:r>
            <a:endParaRPr lang="nb-NO" sz="20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6" y="1457325"/>
            <a:ext cx="7022307" cy="4681538"/>
          </a:xfrm>
        </p:spPr>
      </p:pic>
    </p:spTree>
    <p:extLst>
      <p:ext uri="{BB962C8B-B14F-4D97-AF65-F5344CB8AC3E}">
        <p14:creationId xmlns:p14="http://schemas.microsoft.com/office/powerpoint/2010/main" val="34470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Livskvalitet – kaffestund ved sjøen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2092569"/>
            <a:ext cx="5772150" cy="3927231"/>
          </a:xfrm>
        </p:spPr>
      </p:pic>
    </p:spTree>
    <p:extLst>
      <p:ext uri="{BB962C8B-B14F-4D97-AF65-F5344CB8AC3E}">
        <p14:creationId xmlns:p14="http://schemas.microsoft.com/office/powerpoint/2010/main" val="112139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Egenaktivitet  og gruppeaktiviteter- på aktivitetsstuen</a:t>
            </a:r>
            <a:endParaRPr lang="nb-NO" sz="24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8" y="145415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792675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0773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17638" y="591259"/>
            <a:ext cx="2920340" cy="292034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9301" y="817684"/>
            <a:ext cx="24970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Dialog:</a:t>
            </a:r>
          </a:p>
          <a:p>
            <a:pPr algn="ctr"/>
            <a:r>
              <a:rPr lang="en-US" dirty="0" smtClean="0">
                <a:latin typeface="Cambria"/>
                <a:cs typeface="Cambria"/>
              </a:rPr>
              <a:t>Hvordan kan Ravneberghaugen være en god </a:t>
            </a:r>
            <a:r>
              <a:rPr lang="nb-NO" dirty="0" smtClean="0">
                <a:latin typeface="Cambria"/>
                <a:cs typeface="Cambria"/>
              </a:rPr>
              <a:t>samarbeidspartner</a:t>
            </a:r>
            <a:r>
              <a:rPr lang="en-US" dirty="0" smtClean="0">
                <a:latin typeface="Cambria"/>
                <a:cs typeface="Cambria"/>
              </a:rPr>
              <a:t> for dere kreftkoordiatorer i </a:t>
            </a:r>
            <a:r>
              <a:rPr lang="nb-NO" dirty="0" smtClean="0">
                <a:latin typeface="Cambria"/>
                <a:cs typeface="Cambria"/>
              </a:rPr>
              <a:t>kommune-</a:t>
            </a:r>
            <a:r>
              <a:rPr lang="en-US" dirty="0" smtClean="0">
                <a:latin typeface="Cambria"/>
                <a:cs typeface="Cambria"/>
              </a:rPr>
              <a:t> helsetjenesten?</a:t>
            </a:r>
          </a:p>
          <a:p>
            <a:pPr algn="ctr"/>
            <a:endParaRPr lang="en-US" dirty="0">
              <a:latin typeface="Cambria"/>
              <a:cs typeface="Cambria"/>
            </a:endParaRPr>
          </a:p>
          <a:p>
            <a:pPr algn="ctr"/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55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0773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Ravneberghaugens </a:t>
            </a:r>
            <a:r>
              <a:rPr lang="nb-NO" dirty="0" smtClean="0"/>
              <a:t>visjon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69" y="1978269"/>
            <a:ext cx="6658006" cy="4002085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nb-NO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Ravneberghaugen </a:t>
            </a:r>
            <a:r>
              <a:rPr lang="nb-NO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gir </a:t>
            </a:r>
            <a:r>
              <a:rPr lang="nb-NO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pasienter muligheter til livsmestring og  å være en aktiv aktør i eget liv gjennom: </a:t>
            </a:r>
          </a:p>
          <a:p>
            <a:pPr>
              <a:spcAft>
                <a:spcPts val="0"/>
              </a:spcAft>
            </a:pPr>
            <a:endParaRPr lang="nb-NO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tverrfaglig spesialisert kompetanse </a:t>
            </a:r>
            <a:endParaRPr lang="nb-NO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aktiv deltagelse i individuell behandling og i grupper</a:t>
            </a:r>
            <a:endParaRPr lang="nb-NO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tilpasset treningsopplegg og undervisning</a:t>
            </a:r>
            <a:endParaRPr lang="nb-NO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helsefremmende kosthold</a:t>
            </a:r>
            <a:endParaRPr lang="nb-NO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aktiviteter og opplevelser i naturen </a:t>
            </a:r>
            <a:endParaRPr lang="nb-NO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kulturarrangementer og hobbyaktiviteter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rom for avspenning og refleksjon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 ulike</a:t>
            </a:r>
            <a:r>
              <a:rPr lang="nb-NO" dirty="0"/>
              <a:t> </a:t>
            </a:r>
            <a:r>
              <a:rPr lang="nb-NO" dirty="0" smtClean="0"/>
              <a:t>tilbud</a:t>
            </a:r>
            <a:r>
              <a:rPr lang="en-US" dirty="0" smtClean="0"/>
              <a:t> til kreftpasienter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nb-NO" b="1" dirty="0" smtClean="0"/>
              <a:t>1:  Tidlig rehabilitering: </a:t>
            </a:r>
            <a:r>
              <a:rPr lang="nb-NO" dirty="0" smtClean="0"/>
              <a:t>Pasienter søkes/ henvises </a:t>
            </a:r>
            <a:r>
              <a:rPr lang="nb-NO" dirty="0"/>
              <a:t>direkte fra sykehus etter behandling eller </a:t>
            </a:r>
            <a:r>
              <a:rPr lang="nb-NO" dirty="0" smtClean="0"/>
              <a:t>operasjon</a:t>
            </a:r>
          </a:p>
          <a:p>
            <a:pPr marL="457200" lvl="1" indent="0">
              <a:buNone/>
            </a:pPr>
            <a:endParaRPr lang="nb-NO" b="1" dirty="0"/>
          </a:p>
          <a:p>
            <a:pPr marL="457200" lvl="1" indent="0">
              <a:buNone/>
            </a:pPr>
            <a:r>
              <a:rPr lang="nb-NO" b="1" dirty="0" smtClean="0"/>
              <a:t>2: Mestringsgruppen:</a:t>
            </a:r>
          </a:p>
          <a:p>
            <a:pPr marL="457200" lvl="1" indent="0">
              <a:buNone/>
            </a:pPr>
            <a:r>
              <a:rPr lang="nb-NO" dirty="0" smtClean="0"/>
              <a:t>blir </a:t>
            </a:r>
            <a:r>
              <a:rPr lang="nb-NO" dirty="0"/>
              <a:t>søkt inn via fastlege direkte fra </a:t>
            </a:r>
            <a:r>
              <a:rPr lang="nb-NO" dirty="0" smtClean="0"/>
              <a:t>hjemmet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b="1" dirty="0" smtClean="0"/>
              <a:t>3: Løftgruppen:</a:t>
            </a:r>
            <a:endParaRPr lang="nb-NO" b="1" dirty="0"/>
          </a:p>
          <a:p>
            <a:pPr marL="457200" lvl="1" indent="0">
              <a:buNone/>
            </a:pPr>
            <a:r>
              <a:rPr lang="nb-NO" dirty="0" smtClean="0">
                <a:solidFill>
                  <a:prstClr val="black"/>
                </a:solidFill>
              </a:rPr>
              <a:t>blir </a:t>
            </a:r>
            <a:r>
              <a:rPr lang="nb-NO" dirty="0">
                <a:solidFill>
                  <a:prstClr val="black"/>
                </a:solidFill>
              </a:rPr>
              <a:t>søkt inn via fastlege direkte fra hjemmet</a:t>
            </a:r>
          </a:p>
          <a:p>
            <a:pPr marL="457200" lvl="1" indent="0">
              <a:buNone/>
            </a:pPr>
            <a:endParaRPr lang="nb-NO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 for rehabiliteringen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54391"/>
            <a:ext cx="7192108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b-NO" dirty="0"/>
              <a:t>Målet er at den </a:t>
            </a:r>
            <a:r>
              <a:rPr lang="nb-NO" dirty="0" smtClean="0"/>
              <a:t>kreftrammede: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 smtClean="0"/>
              <a:t>skal </a:t>
            </a:r>
            <a:r>
              <a:rPr lang="nb-NO" dirty="0"/>
              <a:t>få bistand til å tilpasse seg en ny tilværelse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Skal oppleve </a:t>
            </a:r>
            <a:r>
              <a:rPr lang="nb-NO" dirty="0" smtClean="0"/>
              <a:t>at tilpasset </a:t>
            </a:r>
            <a:r>
              <a:rPr lang="nb-NO" dirty="0"/>
              <a:t>aktivitet og trening er hensiktsmessig for å mestre hverdagen, og bidra til å gi økt </a:t>
            </a:r>
            <a:r>
              <a:rPr lang="nb-NO" dirty="0" smtClean="0"/>
              <a:t>energi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sz="2400" dirty="0" smtClean="0"/>
              <a:t>Vi legger </a:t>
            </a:r>
            <a:r>
              <a:rPr lang="nb-NO" sz="2400" dirty="0"/>
              <a:t>til rette for at den enkelte opplever mestring og best mulig livskvalitet gjennom veiledning, støtte og oppfølging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303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u="sng" dirty="0" smtClean="0"/>
              <a:t>1. </a:t>
            </a:r>
            <a:r>
              <a:rPr lang="nb-NO" sz="2700" u="sng" dirty="0" smtClean="0"/>
              <a:t>Tidlig rehabilitering -direkte fra sykehus</a:t>
            </a:r>
            <a:endParaRPr lang="nb-NO" sz="2700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54391"/>
            <a:ext cx="6807475" cy="472660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nb-NO" sz="1800" dirty="0"/>
              <a:t>Søkes/ henvises direkte fra sykehus </a:t>
            </a:r>
            <a:r>
              <a:rPr lang="nb-NO" sz="1800" u="sng" dirty="0"/>
              <a:t>etter</a:t>
            </a:r>
            <a:r>
              <a:rPr lang="nb-NO" sz="1800" dirty="0"/>
              <a:t> </a:t>
            </a:r>
            <a:r>
              <a:rPr lang="nb-NO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avsluttet behandling med stråleterapi /cellegift </a:t>
            </a:r>
            <a:r>
              <a:rPr lang="nb-NO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eller kirurgisk </a:t>
            </a:r>
            <a:r>
              <a:rPr lang="nb-NO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behandling</a:t>
            </a:r>
            <a:endParaRPr lang="nb-NO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b-NO" sz="1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Kriterier</a:t>
            </a:r>
            <a:r>
              <a:rPr lang="nb-NO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nb-NO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 former for kreft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Stabil fase av kreftsykdommen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Behov </a:t>
            </a:r>
            <a:r>
              <a:rPr lang="nb-N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 tverrfaglig tilnærming i </a:t>
            </a:r>
            <a:r>
              <a:rPr lang="nb-NO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spesialisthelsetjenesten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 delta i ulike aktiviteter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 </a:t>
            </a:r>
            <a:r>
              <a:rPr lang="nb-NO" sz="18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nb-NO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imot pasienter i terminal fase eller pasienter som er </a:t>
            </a:r>
            <a:r>
              <a:rPr lang="nb-NO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 pågående behandling med cellegift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nb-NO" sz="1800" b="1" dirty="0" smtClean="0"/>
              <a:t>Tilbudet:</a:t>
            </a:r>
            <a:endParaRPr lang="nb-NO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smtClean="0"/>
              <a:t>Pasientene møter </a:t>
            </a:r>
            <a:r>
              <a:rPr lang="nb-NO" sz="1800" dirty="0"/>
              <a:t>et tverrfaglig team med fysio-, ergo-terapeuter, sykepleier og </a:t>
            </a:r>
            <a:r>
              <a:rPr lang="nb-NO" sz="1800" dirty="0" smtClean="0"/>
              <a:t>lege og får primært et </a:t>
            </a:r>
            <a:r>
              <a:rPr lang="nb-NO" sz="1800" dirty="0"/>
              <a:t>individuelt </a:t>
            </a:r>
            <a:r>
              <a:rPr lang="nb-NO" sz="1800" dirty="0" smtClean="0"/>
              <a:t>tilrettelagt tilbud men også fellesaktiviteter </a:t>
            </a:r>
            <a:r>
              <a:rPr lang="nb-NO" sz="1800" dirty="0"/>
              <a:t>i </a:t>
            </a:r>
            <a:r>
              <a:rPr lang="nb-NO" sz="1800" dirty="0" smtClean="0"/>
              <a:t>gruppe ( fellestrim, avspenning og fellestur).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 smtClean="0"/>
              <a:t>Får undervisning i </a:t>
            </a:r>
            <a:r>
              <a:rPr lang="nb-NO" sz="1800" dirty="0"/>
              <a:t>kosthold/ ernæring, </a:t>
            </a:r>
            <a:r>
              <a:rPr lang="nb-NO" sz="1800" dirty="0" smtClean="0"/>
              <a:t>fallforebygging, dialoggruppe ift hverdagsmestring</a:t>
            </a: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M</a:t>
            </a:r>
            <a:r>
              <a:rPr lang="nb-NO" sz="1800" dirty="0" smtClean="0"/>
              <a:t>obilisering </a:t>
            </a:r>
            <a:r>
              <a:rPr lang="nb-NO" sz="1800" dirty="0"/>
              <a:t>av egne ressurser </a:t>
            </a:r>
            <a:r>
              <a:rPr lang="nb-NO" sz="1800" dirty="0" smtClean="0"/>
              <a:t>vektlegges</a:t>
            </a:r>
            <a:endParaRPr lang="nb-NO" sz="1800" dirty="0"/>
          </a:p>
        </p:txBody>
      </p:sp>
      <p:sp>
        <p:nvSpPr>
          <p:cNvPr id="4" name="Rektangel 3"/>
          <p:cNvSpPr/>
          <p:nvPr/>
        </p:nvSpPr>
        <p:spPr>
          <a:xfrm>
            <a:off x="457200" y="1820007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nb-NO" sz="2000" dirty="0"/>
          </a:p>
          <a:p>
            <a:pPr lvl="1"/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78072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u="sng" dirty="0" smtClean="0"/>
              <a:t>2. Mestringsgruppen</a:t>
            </a:r>
            <a:endParaRPr lang="nb-NO" u="sng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Nytt tverrfaglig gruppetilbud med individuell oppfølging til kreftpasienter</a:t>
            </a:r>
          </a:p>
          <a:p>
            <a:r>
              <a:rPr lang="nb-NO" dirty="0" smtClean="0"/>
              <a:t>Innsøking fra fastlege etter endt behandling</a:t>
            </a:r>
          </a:p>
          <a:p>
            <a:r>
              <a:rPr lang="nb-NO" dirty="0" smtClean="0"/>
              <a:t>Fokus på den enkeltes ressurser, muligheter og begrensninger i tiden etter behandling og på veien tilbake til yrkesliv, skole og hverdagsaktiviteter.</a:t>
            </a:r>
          </a:p>
          <a:p>
            <a:r>
              <a:rPr lang="nb-NO" dirty="0" smtClean="0"/>
              <a:t>Satt sammen av det helhetlige tilbudet vi allerede har;  bygd på forskning, pasienterfaringer og den enkeltes behov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0707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Mestringsgruppen – kriterier: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71701"/>
            <a:ext cx="8229600" cy="3587262"/>
          </a:xfrm>
        </p:spPr>
        <p:txBody>
          <a:bodyPr>
            <a:normAutofit fontScale="85000" lnSpcReduction="20000"/>
          </a:bodyPr>
          <a:lstStyle/>
          <a:p>
            <a:pPr marR="450215"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er gått 3 måneder eller mer siden pasienten avsluttet primærbehandling</a:t>
            </a:r>
            <a:endParaRPr lang="nb-NO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450215"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er ikke lenger enn 5 år siden pasienten avsluttet primærbehandlingen </a:t>
            </a:r>
            <a:endParaRPr lang="nb-NO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450215"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Pasienten er i yrkesaktiv alder</a:t>
            </a:r>
            <a:endParaRPr lang="nb-NO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R="450215"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Pasienten er motivert for aktiv deltagelse i programmet</a:t>
            </a:r>
            <a:endParaRPr lang="nb-NO" sz="2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16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Innhold</a:t>
            </a:r>
            <a:r>
              <a:rPr lang="en-US" dirty="0" smtClean="0"/>
              <a:t> i </a:t>
            </a:r>
            <a:r>
              <a:rPr lang="en-US" dirty="0" err="1" smtClean="0"/>
              <a:t>tilbudet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nb-NO" dirty="0" smtClean="0"/>
              <a:t>Individuell </a:t>
            </a:r>
            <a:r>
              <a:rPr lang="nb-NO" dirty="0"/>
              <a:t>oppfølging av </a:t>
            </a:r>
            <a:r>
              <a:rPr lang="nb-NO" dirty="0" smtClean="0"/>
              <a:t>fysioterapeut</a:t>
            </a:r>
          </a:p>
          <a:p>
            <a:pPr lvl="2"/>
            <a:r>
              <a:rPr lang="nb-NO" dirty="0" smtClean="0"/>
              <a:t>Ergoterapeut: samtale om fatigue og energibesparende teknikker</a:t>
            </a:r>
            <a:endParaRPr lang="nb-NO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b-NO" dirty="0" smtClean="0"/>
              <a:t>Individuell oppfølging/ veiledning av sykepleier: smerte, søvn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dirty="0" smtClean="0"/>
              <a:t>Medisinsk oppfølging av lege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dirty="0" smtClean="0"/>
              <a:t>Samtale ernæringsfysiolog og psykolog </a:t>
            </a:r>
          </a:p>
          <a:p>
            <a:pPr lvl="2"/>
            <a:r>
              <a:rPr lang="nb-NO" dirty="0" smtClean="0"/>
              <a:t>Gruppebasert trening/aktivitet:  treningsgruppe, bassengtrening, </a:t>
            </a:r>
            <a:r>
              <a:rPr lang="nb-NO" dirty="0"/>
              <a:t>avspenning</a:t>
            </a:r>
            <a:r>
              <a:rPr lang="nb-NO" dirty="0" smtClean="0"/>
              <a:t>, styrketrening, </a:t>
            </a:r>
            <a:r>
              <a:rPr lang="nb-NO" dirty="0" err="1" smtClean="0"/>
              <a:t>Mediyoga</a:t>
            </a:r>
            <a:r>
              <a:rPr lang="nb-NO" dirty="0" smtClean="0"/>
              <a:t>, turgruppe og fellestrim. </a:t>
            </a:r>
          </a:p>
          <a:p>
            <a:pPr lvl="2"/>
            <a:r>
              <a:rPr lang="nb-NO" dirty="0"/>
              <a:t>U</a:t>
            </a:r>
            <a:r>
              <a:rPr lang="nb-NO" dirty="0" smtClean="0"/>
              <a:t>ndervisning </a:t>
            </a:r>
            <a:r>
              <a:rPr lang="nb-NO" dirty="0"/>
              <a:t>i relevante tema som </a:t>
            </a:r>
            <a:r>
              <a:rPr lang="nb-NO" dirty="0" smtClean="0"/>
              <a:t>kost og helse, fatigue, aktivitetsregulering, mindfullness og dialoggruppe omkring hverdagsmestring </a:t>
            </a:r>
            <a:r>
              <a:rPr lang="nb-NO" dirty="0"/>
              <a:t>etc</a:t>
            </a:r>
            <a:r>
              <a:rPr lang="nb-NO" dirty="0" smtClean="0"/>
              <a:t>.</a:t>
            </a:r>
          </a:p>
          <a:p>
            <a:pPr lvl="2"/>
            <a:endParaRPr lang="nb-NO" dirty="0"/>
          </a:p>
          <a:p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neberghaugen_mal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Ravneberghaugen_mal_01.potx</Template>
  <TotalTime>373</TotalTime>
  <Words>879</Words>
  <Application>Microsoft Office PowerPoint</Application>
  <PresentationFormat>Skjermfremvisning (4:3)</PresentationFormat>
  <Paragraphs>215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Symbol</vt:lpstr>
      <vt:lpstr>Times New Roman</vt:lpstr>
      <vt:lpstr>Ravneberghaugen_mal_01</vt:lpstr>
      <vt:lpstr>Tilbudet til kreftpasienter Presentasjon 11.3.2019  på møte med kreftkoordinatorer  Tverrfaglig spesialisert rehabilitering (TSR)  www.ravneberghaugen.no </vt:lpstr>
      <vt:lpstr>Ravneberghaugen, er en privat ideell stiftelse med driftsavtale med Helse Vest på 34 plasser på døgn og 8 på dag</vt:lpstr>
      <vt:lpstr>Ravneberghaugens visjon:</vt:lpstr>
      <vt:lpstr>3 ulike tilbud til kreftpasienter</vt:lpstr>
      <vt:lpstr>Mål for rehabiliteringen</vt:lpstr>
      <vt:lpstr>1. Tidlig rehabilitering -direkte fra sykehus</vt:lpstr>
      <vt:lpstr>2. Mestringsgruppen</vt:lpstr>
      <vt:lpstr>Mestringsgruppen – kriterier:</vt:lpstr>
      <vt:lpstr>Innhold i tilbudet:</vt:lpstr>
      <vt:lpstr>Presentasjon av ukeplan: fellesaktiviteter</vt:lpstr>
      <vt:lpstr>3. Løftgruppen</vt:lpstr>
      <vt:lpstr>Fysioterapeuter: individuell behandling og  tilpasset egentreningsprogram</vt:lpstr>
      <vt:lpstr>Ergoterapeuter: støttesamtaler med fokus på ressurser, hverdagsaktivitet, ADL og aktivitetsregulering  </vt:lpstr>
      <vt:lpstr>Sykepleiere og legespesialist: medisinsk oppfølging, veiledning og omsorg</vt:lpstr>
      <vt:lpstr>Helsefremmende kosthold – eget produksjonskjøkken som kan møte den enkeltes individuelle behov</vt:lpstr>
      <vt:lpstr>Uterehabilitering</vt:lpstr>
      <vt:lpstr>Mestring, bevegelsesglede og deltagelse </vt:lpstr>
      <vt:lpstr>Naturen som samtalested, -  dialog og refleksjon gir rom for livsstilsendringer og mestring. Vi har fokus på det langsomme naturnærværet for ro og balanse etter kreftsykdom </vt:lpstr>
      <vt:lpstr>Kunst og kultur, viktig del av rehabiliteringen</vt:lpstr>
      <vt:lpstr>Livskvalitet – kaffestund ved sjøen</vt:lpstr>
      <vt:lpstr>Egenaktivitet  og gruppeaktiviteter- på aktivitetsstuen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Linn</dc:creator>
  <cp:lastModifiedBy>Anne Kristin Søvik Carlsen</cp:lastModifiedBy>
  <cp:revision>63</cp:revision>
  <dcterms:created xsi:type="dcterms:W3CDTF">2018-05-21T12:04:30Z</dcterms:created>
  <dcterms:modified xsi:type="dcterms:W3CDTF">2019-03-19T11:57:06Z</dcterms:modified>
</cp:coreProperties>
</file>